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6" r:id="rId2"/>
    <p:sldId id="257" r:id="rId3"/>
  </p:sldIdLst>
  <p:sldSz cx="147605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46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DD02"/>
    <a:srgbClr val="483D8B"/>
    <a:srgbClr val="1C4583"/>
    <a:srgbClr val="0BAD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074" y="72"/>
      </p:cViewPr>
      <p:guideLst>
        <p:guide orient="horz" pos="3367"/>
        <p:guide pos="46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958147-1D09-4D05-A476-BD9A5777B0BE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087438" y="1241425"/>
            <a:ext cx="46228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EB26CC-A2DD-4C9A-B2AC-5919424FEB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602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7043" y="1749795"/>
            <a:ext cx="12546489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45072" y="5615678"/>
            <a:ext cx="11070431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65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9891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03" y="2665532"/>
            <a:ext cx="12730996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103" y="7155103"/>
            <a:ext cx="12730996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238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14790" y="2846200"/>
            <a:ext cx="6273244" cy="678385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72541" y="2846200"/>
            <a:ext cx="6273244" cy="678385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9345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712" y="569242"/>
            <a:ext cx="12730996" cy="206659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714" y="2620980"/>
            <a:ext cx="6244414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6714" y="3905482"/>
            <a:ext cx="6244414" cy="574437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72542" y="2620980"/>
            <a:ext cx="6275167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72542" y="3905482"/>
            <a:ext cx="6275167" cy="574437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87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1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026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712" y="712788"/>
            <a:ext cx="4760670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5167" y="1539425"/>
            <a:ext cx="747254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712" y="3207544"/>
            <a:ext cx="4760670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226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712" y="712788"/>
            <a:ext cx="4760670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75167" y="1539425"/>
            <a:ext cx="747254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712" y="3207544"/>
            <a:ext cx="4760670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882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561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563037" y="569240"/>
            <a:ext cx="3182749" cy="90608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14790" y="569240"/>
            <a:ext cx="9363740" cy="9060817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8279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4790" y="569242"/>
            <a:ext cx="12730996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4790" y="2846200"/>
            <a:ext cx="12730996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14790" y="9909729"/>
            <a:ext cx="3321129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8DC2F-2AB3-4546-89E2-65C8A1BE1A73}" type="datetimeFigureOut">
              <a:rPr lang="fr-FR" smtClean="0"/>
              <a:t>13/02/2024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89441" y="9909729"/>
            <a:ext cx="498169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24656" y="9909729"/>
            <a:ext cx="3321129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9F5ED-CB63-47B0-9788-382D0F37CFB9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MSIPCMContentMarking" descr="{&quot;HashCode&quot;:725156092,&quot;Placement&quot;:&quot;Footer&quot;,&quot;Top&quot;:821.217957,&quot;Left&quot;:0.0,&quot;SlideWidth&quot;:1162,&quot;SlideHeight&quot;:841}">
            <a:extLst>
              <a:ext uri="{FF2B5EF4-FFF2-40B4-BE49-F238E27FC236}">
                <a16:creationId xmlns:a16="http://schemas.microsoft.com/office/drawing/2014/main" id="{7EAB227B-07A5-4FDD-B754-C3E558D3A43B}"/>
              </a:ext>
            </a:extLst>
          </p:cNvPr>
          <p:cNvSpPr txBox="1"/>
          <p:nvPr userDrawn="1"/>
        </p:nvSpPr>
        <p:spPr>
          <a:xfrm>
            <a:off x="0" y="10429468"/>
            <a:ext cx="650765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fr-FR" sz="1000">
                <a:solidFill>
                  <a:srgbClr val="008000"/>
                </a:solidFill>
                <a:latin typeface="Calibri" panose="020F0502020204030204" pitchFamily="34" charset="0"/>
              </a:rPr>
              <a:t>Interne</a:t>
            </a:r>
          </a:p>
        </p:txBody>
      </p:sp>
    </p:spTree>
    <p:extLst>
      <p:ext uri="{BB962C8B-B14F-4D97-AF65-F5344CB8AC3E}">
        <p14:creationId xmlns:p14="http://schemas.microsoft.com/office/powerpoint/2010/main" val="4192980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425550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e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jpeg"/><Relationship Id="rId7" Type="http://schemas.openxmlformats.org/officeDocument/2006/relationships/image" Target="../media/image25.jpg"/><Relationship Id="rId12" Type="http://schemas.openxmlformats.org/officeDocument/2006/relationships/image" Target="../media/image3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ACA83A41-D543-4889-984C-5247D9ED55E9}"/>
              </a:ext>
            </a:extLst>
          </p:cNvPr>
          <p:cNvCxnSpPr/>
          <p:nvPr/>
        </p:nvCxnSpPr>
        <p:spPr>
          <a:xfrm>
            <a:off x="4739200" y="125906"/>
            <a:ext cx="0" cy="10440000"/>
          </a:xfrm>
          <a:prstGeom prst="line">
            <a:avLst/>
          </a:prstGeom>
          <a:ln w="9525" cap="flat" cmpd="sng" algn="ctr">
            <a:solidFill>
              <a:schemeClr val="bg2">
                <a:lumMod val="75000"/>
              </a:schemeClr>
            </a:solidFill>
            <a:prstDash val="lgDashDot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" name="Connecteur droit 5">
            <a:extLst>
              <a:ext uri="{FF2B5EF4-FFF2-40B4-BE49-F238E27FC236}">
                <a16:creationId xmlns:a16="http://schemas.microsoft.com/office/drawing/2014/main" id="{09C25071-FE66-4FD1-8A00-0DA24298C2C8}"/>
              </a:ext>
            </a:extLst>
          </p:cNvPr>
          <p:cNvCxnSpPr/>
          <p:nvPr/>
        </p:nvCxnSpPr>
        <p:spPr>
          <a:xfrm>
            <a:off x="10025338" y="125906"/>
            <a:ext cx="0" cy="10440000"/>
          </a:xfrm>
          <a:prstGeom prst="line">
            <a:avLst/>
          </a:prstGeom>
          <a:ln w="9525" cap="flat" cmpd="sng" algn="ctr">
            <a:solidFill>
              <a:schemeClr val="bg2">
                <a:lumMod val="75000"/>
              </a:schemeClr>
            </a:solidFill>
            <a:prstDash val="lgDashDot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9" name="Image 5">
            <a:extLst>
              <a:ext uri="{FF2B5EF4-FFF2-40B4-BE49-F238E27FC236}">
                <a16:creationId xmlns:a16="http://schemas.microsoft.com/office/drawing/2014/main" id="{1FC9323F-39C3-4884-BA7B-93EB35288A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401" y="709963"/>
            <a:ext cx="1353739" cy="1347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55">
            <a:extLst>
              <a:ext uri="{FF2B5EF4-FFF2-40B4-BE49-F238E27FC236}">
                <a16:creationId xmlns:a16="http://schemas.microsoft.com/office/drawing/2014/main" id="{27211CEA-1CB0-41A5-AA0D-8281E4EF6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11727" y="10106801"/>
            <a:ext cx="4751388" cy="57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2" rIns="90004" bIns="45002">
            <a:spAutoFit/>
          </a:bodyPr>
          <a:lstStyle>
            <a:lvl1pPr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60000"/>
              </a:lnSpc>
              <a:spcBef>
                <a:spcPct val="50000"/>
              </a:spcBef>
            </a:pPr>
            <a:r>
              <a:rPr lang="fr-FR" altLang="fr-FR" sz="1800" dirty="0"/>
              <a:t> </a:t>
            </a:r>
            <a:r>
              <a:rPr lang="fr-FR" altLang="fr-FR" sz="1800" b="1" dirty="0">
                <a:latin typeface="Arial" pitchFamily="34" charset="0"/>
              </a:rPr>
              <a:t>Renseignements : Tel. 06 29 44 61 84</a:t>
            </a:r>
          </a:p>
          <a:p>
            <a:pPr algn="ctr" eaLnBrk="1" hangingPunct="1">
              <a:lnSpc>
                <a:spcPct val="60000"/>
              </a:lnSpc>
              <a:spcBef>
                <a:spcPct val="50000"/>
              </a:spcBef>
            </a:pPr>
            <a:r>
              <a:rPr lang="fr-FR" altLang="fr-FR" sz="1800" b="1" dirty="0">
                <a:latin typeface="Arial" pitchFamily="34" charset="0"/>
              </a:rPr>
              <a:t>http://veloclubcharantonnay.wifeo.com/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435EB28-92B3-44CC-B4A6-19B34D3EEAC6}"/>
              </a:ext>
            </a:extLst>
          </p:cNvPr>
          <p:cNvSpPr txBox="1"/>
          <p:nvPr/>
        </p:nvSpPr>
        <p:spPr>
          <a:xfrm>
            <a:off x="10298491" y="2772048"/>
            <a:ext cx="4366136" cy="187743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  <p:txBody>
          <a:bodyPr wrap="square" rtlCol="0">
            <a:spAutoFit/>
          </a:bodyPr>
          <a:lstStyle/>
          <a:p>
            <a:r>
              <a:rPr lang="fr-FR" sz="5800" b="1" dirty="0">
                <a:latin typeface="Arial" panose="020B0604020202020204" pitchFamily="34" charset="0"/>
                <a:cs typeface="Arial" panose="020B0604020202020204" pitchFamily="34" charset="0"/>
              </a:rPr>
              <a:t>Rando du </a:t>
            </a:r>
            <a:r>
              <a:rPr lang="fr-FR" sz="5800" b="1" dirty="0" err="1">
                <a:latin typeface="Arial" panose="020B0604020202020204" pitchFamily="34" charset="0"/>
                <a:cs typeface="Arial" panose="020B0604020202020204" pitchFamily="34" charset="0"/>
              </a:rPr>
              <a:t>Charavoux</a:t>
            </a:r>
            <a:endParaRPr lang="fr-FR" sz="5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7DB95096-148E-4521-965F-234F80FB60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5567" y="2843128"/>
            <a:ext cx="917546" cy="898161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0C3E0165-3B39-4FB2-8937-098C6C6724B0}"/>
              </a:ext>
            </a:extLst>
          </p:cNvPr>
          <p:cNvSpPr txBox="1"/>
          <p:nvPr/>
        </p:nvSpPr>
        <p:spPr>
          <a:xfrm>
            <a:off x="10434934" y="4867778"/>
            <a:ext cx="1942485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  <p:txBody>
          <a:bodyPr wrap="square" rtlCol="0">
            <a:spAutoFit/>
          </a:bodyPr>
          <a:lstStyle/>
          <a:p>
            <a:r>
              <a:rPr lang="fr-FR" sz="4000" b="1" dirty="0">
                <a:latin typeface="Arial" panose="020B0604020202020204" pitchFamily="34" charset="0"/>
                <a:cs typeface="Arial" panose="020B0604020202020204" pitchFamily="34" charset="0"/>
              </a:rPr>
              <a:t>Route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061E03CA-29B5-421F-B591-9A959A73A58F}"/>
              </a:ext>
            </a:extLst>
          </p:cNvPr>
          <p:cNvSpPr txBox="1"/>
          <p:nvPr/>
        </p:nvSpPr>
        <p:spPr>
          <a:xfrm>
            <a:off x="12771218" y="7051089"/>
            <a:ext cx="2046590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  <p:txBody>
          <a:bodyPr wrap="square" rtlCol="0">
            <a:spAutoFit/>
          </a:bodyPr>
          <a:lstStyle/>
          <a:p>
            <a:r>
              <a:rPr lang="fr-FR" sz="4000" b="1" dirty="0">
                <a:latin typeface="Arial" panose="020B0604020202020204" pitchFamily="34" charset="0"/>
                <a:cs typeface="Arial" panose="020B0604020202020204" pitchFamily="34" charset="0"/>
              </a:rPr>
              <a:t>Marche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33ED9C7-D2DF-436E-B2C8-219BE3D26D62}"/>
              </a:ext>
            </a:extLst>
          </p:cNvPr>
          <p:cNvSpPr/>
          <p:nvPr/>
        </p:nvSpPr>
        <p:spPr>
          <a:xfrm>
            <a:off x="10083167" y="11606"/>
            <a:ext cx="47313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40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Samedi 23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mars 2024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1BDF3E-969E-4430-9786-5F81E0821C0E}"/>
              </a:ext>
            </a:extLst>
          </p:cNvPr>
          <p:cNvSpPr/>
          <p:nvPr/>
        </p:nvSpPr>
        <p:spPr>
          <a:xfrm>
            <a:off x="11543541" y="962505"/>
            <a:ext cx="31995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 partir de 12h00</a:t>
            </a:r>
          </a:p>
          <a:p>
            <a:pPr algn="ctr">
              <a:defRPr/>
            </a:pPr>
            <a:r>
              <a:rPr lang="fr-F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Salle des fêtes </a:t>
            </a:r>
            <a:r>
              <a:rPr lang="fr-FR" sz="24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A.Guinet</a:t>
            </a:r>
            <a:endParaRPr lang="fr-FR" sz="2400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B7D09DC4-8339-4C5D-9EDD-E4235F698469}"/>
              </a:ext>
            </a:extLst>
          </p:cNvPr>
          <p:cNvSpPr txBox="1"/>
          <p:nvPr/>
        </p:nvSpPr>
        <p:spPr>
          <a:xfrm>
            <a:off x="10270809" y="2112069"/>
            <a:ext cx="4472664" cy="70788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fr-FR" sz="4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CHARANTONNAY</a:t>
            </a: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FCB5F531-DDB7-4743-81D8-1CC4DA6E2C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994" y="5870547"/>
            <a:ext cx="1604204" cy="2056452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87822E3E-DD48-4AC0-9500-901DD0947E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8191" y="8133569"/>
            <a:ext cx="1132275" cy="1570864"/>
          </a:xfrm>
          <a:prstGeom prst="rect">
            <a:avLst/>
          </a:prstGeom>
        </p:spPr>
      </p:pic>
      <p:sp>
        <p:nvSpPr>
          <p:cNvPr id="24" name="ZoneTexte 23">
            <a:extLst>
              <a:ext uri="{FF2B5EF4-FFF2-40B4-BE49-F238E27FC236}">
                <a16:creationId xmlns:a16="http://schemas.microsoft.com/office/drawing/2014/main" id="{B7D09DC4-8339-4C5D-9EDD-E4235F698469}"/>
              </a:ext>
            </a:extLst>
          </p:cNvPr>
          <p:cNvSpPr txBox="1"/>
          <p:nvPr/>
        </p:nvSpPr>
        <p:spPr>
          <a:xfrm>
            <a:off x="10210291" y="5469311"/>
            <a:ext cx="2458913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fr-FR" sz="2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30-60-80 kms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B7D09DC4-8339-4C5D-9EDD-E4235F698469}"/>
              </a:ext>
            </a:extLst>
          </p:cNvPr>
          <p:cNvSpPr txBox="1"/>
          <p:nvPr/>
        </p:nvSpPr>
        <p:spPr>
          <a:xfrm>
            <a:off x="13087259" y="7671904"/>
            <a:ext cx="1620389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fr-FR" sz="2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8-13 kms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239EAEC-D85D-4F92-8F7C-2469EE43CE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1709" y="6705523"/>
            <a:ext cx="5156869" cy="153727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44D7EF3-90F2-4510-B70C-04905E5C3A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9201" y="6880200"/>
            <a:ext cx="1012024" cy="115751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C7419D3B-D0A6-4F2E-8975-04232355EC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3222" y="6911321"/>
            <a:ext cx="1012024" cy="1157514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75C9A901-AE78-42F9-9F2C-931616F2D7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803" y="545076"/>
            <a:ext cx="2605155" cy="2520204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5FA7CF1-2E90-4941-B298-567C7524753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8369" y="551652"/>
            <a:ext cx="3791819" cy="2264180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8472DDF1-217C-45F0-81F7-561C816EBAC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6" y="9173497"/>
            <a:ext cx="2361677" cy="1350584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D499E8F9-25A3-4732-9405-A1A5D631B29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00074" y="9173497"/>
            <a:ext cx="2095000" cy="1350584"/>
          </a:xfrm>
          <a:prstGeom prst="rect">
            <a:avLst/>
          </a:prstGeom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E6E515A5-CCFE-4313-95CD-903A99A1120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77" t="-1758"/>
          <a:stretch/>
        </p:blipFill>
        <p:spPr>
          <a:xfrm>
            <a:off x="7881856" y="9156347"/>
            <a:ext cx="2026661" cy="13789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F00D9D6-8112-286A-1045-147C7AC771E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690" y="9150924"/>
            <a:ext cx="2259363" cy="13789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DE91C9D-FCA7-A942-A2EE-3D12C1EA05F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6710" y="3109565"/>
            <a:ext cx="3988149" cy="2015695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14F02D43-1BB7-AF7E-B225-89ECA8CA100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746247" y="3531110"/>
            <a:ext cx="5221263" cy="2044554"/>
          </a:xfrm>
          <a:prstGeom prst="rect">
            <a:avLst/>
          </a:prstGeom>
        </p:spPr>
      </p:pic>
      <p:sp>
        <p:nvSpPr>
          <p:cNvPr id="32" name="ZoneTexte 31">
            <a:extLst>
              <a:ext uri="{FF2B5EF4-FFF2-40B4-BE49-F238E27FC236}">
                <a16:creationId xmlns:a16="http://schemas.microsoft.com/office/drawing/2014/main" id="{FAE9CDB3-23EC-CAC7-8DAD-9DC2229E384C}"/>
              </a:ext>
            </a:extLst>
          </p:cNvPr>
          <p:cNvSpPr txBox="1"/>
          <p:nvPr/>
        </p:nvSpPr>
        <p:spPr>
          <a:xfrm>
            <a:off x="13231933" y="4740495"/>
            <a:ext cx="1440084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  <p:txBody>
          <a:bodyPr wrap="square" rtlCol="0">
            <a:spAutoFit/>
          </a:bodyPr>
          <a:lstStyle/>
          <a:p>
            <a:r>
              <a:rPr lang="fr-FR" sz="4000" b="1" dirty="0">
                <a:latin typeface="Arial" panose="020B0604020202020204" pitchFamily="34" charset="0"/>
                <a:cs typeface="Arial" panose="020B0604020202020204" pitchFamily="34" charset="0"/>
              </a:rPr>
              <a:t>VTT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E5E55BDF-A6FB-7F31-4154-82D77986265C}"/>
              </a:ext>
            </a:extLst>
          </p:cNvPr>
          <p:cNvSpPr txBox="1"/>
          <p:nvPr/>
        </p:nvSpPr>
        <p:spPr>
          <a:xfrm>
            <a:off x="13082149" y="5361310"/>
            <a:ext cx="1681316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lang="fr-FR" sz="2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-40 kms</a:t>
            </a:r>
          </a:p>
        </p:txBody>
      </p:sp>
      <p:pic>
        <p:nvPicPr>
          <p:cNvPr id="37" name="Image 36">
            <a:extLst>
              <a:ext uri="{FF2B5EF4-FFF2-40B4-BE49-F238E27FC236}">
                <a16:creationId xmlns:a16="http://schemas.microsoft.com/office/drawing/2014/main" id="{F67D3BE6-226B-1BA7-C941-DFFD3C9BB2E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497733" y="5809624"/>
            <a:ext cx="762734" cy="1358447"/>
          </a:xfrm>
          <a:prstGeom prst="rect">
            <a:avLst/>
          </a:prstGeom>
        </p:spPr>
      </p:pic>
      <p:sp>
        <p:nvSpPr>
          <p:cNvPr id="40" name="ZoneTexte 39">
            <a:extLst>
              <a:ext uri="{FF2B5EF4-FFF2-40B4-BE49-F238E27FC236}">
                <a16:creationId xmlns:a16="http://schemas.microsoft.com/office/drawing/2014/main" id="{5EEC88A7-DFD4-1C7C-FF95-EDC57FD87A3F}"/>
              </a:ext>
            </a:extLst>
          </p:cNvPr>
          <p:cNvSpPr txBox="1"/>
          <p:nvPr/>
        </p:nvSpPr>
        <p:spPr>
          <a:xfrm>
            <a:off x="10434934" y="8225002"/>
            <a:ext cx="1942485" cy="70788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2"/>
            </a:outerShdw>
          </a:effectLst>
        </p:spPr>
        <p:txBody>
          <a:bodyPr wrap="square" rtlCol="0">
            <a:spAutoFit/>
          </a:bodyPr>
          <a:lstStyle/>
          <a:p>
            <a:r>
              <a:rPr lang="fr-FR" sz="4000" b="1" dirty="0">
                <a:latin typeface="Arial" panose="020B0604020202020204" pitchFamily="34" charset="0"/>
                <a:cs typeface="Arial" panose="020B0604020202020204" pitchFamily="34" charset="0"/>
              </a:rPr>
              <a:t>Gravel</a:t>
            </a: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8CBA0105-D335-5968-C574-8C5979CB5060}"/>
              </a:ext>
            </a:extLst>
          </p:cNvPr>
          <p:cNvSpPr txBox="1"/>
          <p:nvPr/>
        </p:nvSpPr>
        <p:spPr>
          <a:xfrm>
            <a:off x="10737486" y="8865782"/>
            <a:ext cx="1450766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fr-FR" sz="2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60 kms</a:t>
            </a:r>
          </a:p>
        </p:txBody>
      </p:sp>
      <p:pic>
        <p:nvPicPr>
          <p:cNvPr id="27" name="Image 26">
            <a:extLst>
              <a:ext uri="{FF2B5EF4-FFF2-40B4-BE49-F238E27FC236}">
                <a16:creationId xmlns:a16="http://schemas.microsoft.com/office/drawing/2014/main" id="{F09E30E7-C95A-7856-D200-D95B1B87507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27446" y="7079252"/>
            <a:ext cx="3110243" cy="1786530"/>
          </a:xfrm>
          <a:prstGeom prst="rect">
            <a:avLst/>
          </a:prstGeom>
        </p:spPr>
      </p:pic>
      <p:grpSp>
        <p:nvGrpSpPr>
          <p:cNvPr id="28" name="Groupe 27">
            <a:extLst>
              <a:ext uri="{FF2B5EF4-FFF2-40B4-BE49-F238E27FC236}">
                <a16:creationId xmlns:a16="http://schemas.microsoft.com/office/drawing/2014/main" id="{441637FD-99FE-C780-C1F3-4E8120A9732C}"/>
              </a:ext>
            </a:extLst>
          </p:cNvPr>
          <p:cNvGrpSpPr/>
          <p:nvPr/>
        </p:nvGrpSpPr>
        <p:grpSpPr>
          <a:xfrm>
            <a:off x="34983" y="5488119"/>
            <a:ext cx="4642866" cy="1182112"/>
            <a:chOff x="8024" y="869104"/>
            <a:chExt cx="4812701" cy="1182112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E694F08-DD2D-5850-C7A6-B0B53AAA5803}"/>
                </a:ext>
              </a:extLst>
            </p:cNvPr>
            <p:cNvSpPr/>
            <p:nvPr/>
          </p:nvSpPr>
          <p:spPr>
            <a:xfrm>
              <a:off x="8024" y="869104"/>
              <a:ext cx="4812701" cy="118211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0" name="Picture 2">
              <a:extLst>
                <a:ext uri="{FF2B5EF4-FFF2-40B4-BE49-F238E27FC236}">
                  <a16:creationId xmlns:a16="http://schemas.microsoft.com/office/drawing/2014/main" id="{9C103329-5AED-8D64-6B16-9A1311B00A0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7609" y="900229"/>
              <a:ext cx="2677641" cy="91675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6" name="Picture 2">
              <a:extLst>
                <a:ext uri="{FF2B5EF4-FFF2-40B4-BE49-F238E27FC236}">
                  <a16:creationId xmlns:a16="http://schemas.microsoft.com/office/drawing/2014/main" id="{9978259E-C158-E965-12F9-6CEB0CA45B7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-3036"/>
            <a:stretch/>
          </p:blipFill>
          <p:spPr bwMode="auto">
            <a:xfrm>
              <a:off x="1767030" y="1558403"/>
              <a:ext cx="3022370" cy="46874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pic>
        <p:nvPicPr>
          <p:cNvPr id="39" name="Picture 3">
            <a:extLst>
              <a:ext uri="{FF2B5EF4-FFF2-40B4-BE49-F238E27FC236}">
                <a16:creationId xmlns:a16="http://schemas.microsoft.com/office/drawing/2014/main" id="{05D748A5-CFC4-6EFE-AABE-D96667181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572" y="1076633"/>
            <a:ext cx="2376533" cy="15463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472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ACA83A41-D543-4889-984C-5247D9ED55E9}"/>
              </a:ext>
            </a:extLst>
          </p:cNvPr>
          <p:cNvCxnSpPr/>
          <p:nvPr/>
        </p:nvCxnSpPr>
        <p:spPr>
          <a:xfrm>
            <a:off x="4739826" y="73228"/>
            <a:ext cx="0" cy="10440000"/>
          </a:xfrm>
          <a:prstGeom prst="line">
            <a:avLst/>
          </a:prstGeom>
          <a:ln w="9525" cap="flat" cmpd="sng" algn="ctr">
            <a:solidFill>
              <a:schemeClr val="bg2">
                <a:lumMod val="75000"/>
              </a:schemeClr>
            </a:solidFill>
            <a:prstDash val="lgDashDot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" name="Connecteur droit 5">
            <a:extLst>
              <a:ext uri="{FF2B5EF4-FFF2-40B4-BE49-F238E27FC236}">
                <a16:creationId xmlns:a16="http://schemas.microsoft.com/office/drawing/2014/main" id="{09C25071-FE66-4FD1-8A00-0DA24298C2C8}"/>
              </a:ext>
            </a:extLst>
          </p:cNvPr>
          <p:cNvCxnSpPr/>
          <p:nvPr/>
        </p:nvCxnSpPr>
        <p:spPr>
          <a:xfrm>
            <a:off x="10016945" y="95928"/>
            <a:ext cx="0" cy="10440000"/>
          </a:xfrm>
          <a:prstGeom prst="line">
            <a:avLst/>
          </a:prstGeom>
          <a:ln w="9525" cap="flat" cmpd="sng" algn="ctr">
            <a:solidFill>
              <a:schemeClr val="bg2">
                <a:lumMod val="75000"/>
              </a:schemeClr>
            </a:solidFill>
            <a:prstDash val="lgDashDot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8" name="Text Box 155">
            <a:extLst>
              <a:ext uri="{FF2B5EF4-FFF2-40B4-BE49-F238E27FC236}">
                <a16:creationId xmlns:a16="http://schemas.microsoft.com/office/drawing/2014/main" id="{C29BD4F3-A74E-4FBE-958C-876F0FB8C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59044" y="3608359"/>
            <a:ext cx="4416865" cy="119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4" tIns="45002" rIns="90004" bIns="45002">
            <a:spAutoFit/>
          </a:bodyPr>
          <a:lstStyle>
            <a:lvl1pPr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ts val="600"/>
              </a:spcBef>
              <a:spcAft>
                <a:spcPts val="600"/>
              </a:spcAft>
            </a:pPr>
            <a:r>
              <a:rPr lang="fr-FR" altLang="fr-FR" sz="3600" b="1" dirty="0"/>
              <a:t>Un grand merci à nos</a:t>
            </a:r>
            <a:br>
              <a:rPr lang="fr-FR" altLang="fr-FR" sz="3600" b="1" dirty="0"/>
            </a:br>
            <a:r>
              <a:rPr lang="fr-FR" altLang="fr-FR" sz="3600" b="1" dirty="0"/>
              <a:t> partenaires</a:t>
            </a:r>
          </a:p>
        </p:txBody>
      </p:sp>
      <p:sp>
        <p:nvSpPr>
          <p:cNvPr id="23" name="Text Box 155">
            <a:extLst>
              <a:ext uri="{FF2B5EF4-FFF2-40B4-BE49-F238E27FC236}">
                <a16:creationId xmlns:a16="http://schemas.microsoft.com/office/drawing/2014/main" id="{C29BD4F3-A74E-4FBE-958C-876F0FB8C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16945" y="73228"/>
            <a:ext cx="4751388" cy="57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4" tIns="45002" rIns="90004" bIns="45002">
            <a:spAutoFit/>
          </a:bodyPr>
          <a:lstStyle>
            <a:lvl1pPr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defTabSz="900113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60000"/>
              </a:lnSpc>
              <a:spcBef>
                <a:spcPct val="50000"/>
              </a:spcBef>
            </a:pPr>
            <a:r>
              <a:rPr lang="fr-FR" altLang="fr-FR" sz="1800" dirty="0"/>
              <a:t> </a:t>
            </a:r>
            <a:r>
              <a:rPr lang="fr-FR" altLang="fr-FR" sz="1800" b="1" dirty="0">
                <a:latin typeface="Arial" pitchFamily="34" charset="0"/>
              </a:rPr>
              <a:t>Ravitaillement sur le parcours</a:t>
            </a:r>
          </a:p>
          <a:p>
            <a:pPr algn="ctr" eaLnBrk="1" hangingPunct="1">
              <a:lnSpc>
                <a:spcPct val="60000"/>
              </a:lnSpc>
              <a:spcBef>
                <a:spcPct val="50000"/>
              </a:spcBef>
            </a:pPr>
            <a:r>
              <a:rPr lang="fr-FR" altLang="fr-FR" sz="1800" b="1" dirty="0">
                <a:latin typeface="Arial" pitchFamily="34" charset="0"/>
              </a:rPr>
              <a:t> et collation à l’arrivée</a:t>
            </a:r>
          </a:p>
        </p:txBody>
      </p:sp>
      <p:sp>
        <p:nvSpPr>
          <p:cNvPr id="25" name="Text Box 55"/>
          <p:cNvSpPr txBox="1">
            <a:spLocks noChangeArrowheads="1"/>
          </p:cNvSpPr>
          <p:nvPr/>
        </p:nvSpPr>
        <p:spPr bwMode="auto">
          <a:xfrm rot="16200000">
            <a:off x="13206143" y="1563312"/>
            <a:ext cx="2924198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lnSpc>
                <a:spcPct val="60000"/>
              </a:lnSpc>
              <a:spcBef>
                <a:spcPct val="50000"/>
              </a:spcBef>
            </a:pPr>
            <a:r>
              <a:rPr lang="fr-FR" altLang="fr-FR" sz="1000" dirty="0">
                <a:latin typeface="Arial Black" pitchFamily="34" charset="0"/>
              </a:rPr>
              <a:t>IPNS - Ne pas jeter sur la voie publique</a:t>
            </a:r>
            <a:endParaRPr lang="fr-FR" altLang="fr-FR" sz="1200" dirty="0">
              <a:latin typeface="Arial Black" pitchFamily="34" charset="0"/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335322"/>
              </p:ext>
            </p:extLst>
          </p:nvPr>
        </p:nvGraphicFramePr>
        <p:xfrm>
          <a:off x="10309306" y="705937"/>
          <a:ext cx="4244969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3957">
                  <a:extLst>
                    <a:ext uri="{9D8B030D-6E8A-4147-A177-3AD203B41FA5}">
                      <a16:colId xmlns:a16="http://schemas.microsoft.com/office/drawing/2014/main" val="3056726827"/>
                    </a:ext>
                  </a:extLst>
                </a:gridCol>
                <a:gridCol w="1405506">
                  <a:extLst>
                    <a:ext uri="{9D8B030D-6E8A-4147-A177-3AD203B41FA5}">
                      <a16:colId xmlns:a16="http://schemas.microsoft.com/office/drawing/2014/main" val="1266552575"/>
                    </a:ext>
                  </a:extLst>
                </a:gridCol>
                <a:gridCol w="1405506">
                  <a:extLst>
                    <a:ext uri="{9D8B030D-6E8A-4147-A177-3AD203B41FA5}">
                      <a16:colId xmlns:a16="http://schemas.microsoft.com/office/drawing/2014/main" val="3885002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VELO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Non licencié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Licencié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15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Adulte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8€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6€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0690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-18 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3€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Gratuit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7513652"/>
                  </a:ext>
                </a:extLst>
              </a:tr>
            </a:tbl>
          </a:graphicData>
        </a:graphic>
      </p:graphicFrame>
      <p:pic>
        <p:nvPicPr>
          <p:cNvPr id="28" name="Picture 2" descr="Résultat de recherche d'images pour &quot;garage quemin charantonnay&quot;">
            <a:extLst>
              <a:ext uri="{FF2B5EF4-FFF2-40B4-BE49-F238E27FC236}">
                <a16:creationId xmlns:a16="http://schemas.microsoft.com/office/drawing/2014/main" id="{004A7FA0-1255-4BE7-9033-B1764B7D9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895" y="9191338"/>
            <a:ext cx="2340000" cy="132189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Tabac Chatain">
            <a:extLst>
              <a:ext uri="{FF2B5EF4-FFF2-40B4-BE49-F238E27FC236}">
                <a16:creationId xmlns:a16="http://schemas.microsoft.com/office/drawing/2014/main" id="{703703A0-179D-4A8F-9CBA-13CCBE2C6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466" y="3246498"/>
            <a:ext cx="2306430" cy="151409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1" name="Tableau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959851"/>
              </p:ext>
            </p:extLst>
          </p:nvPr>
        </p:nvGraphicFramePr>
        <p:xfrm>
          <a:off x="10309306" y="2092869"/>
          <a:ext cx="281101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5506">
                  <a:extLst>
                    <a:ext uri="{9D8B030D-6E8A-4147-A177-3AD203B41FA5}">
                      <a16:colId xmlns:a16="http://schemas.microsoft.com/office/drawing/2014/main" val="3056726827"/>
                    </a:ext>
                  </a:extLst>
                </a:gridCol>
                <a:gridCol w="1405506">
                  <a:extLst>
                    <a:ext uri="{9D8B030D-6E8A-4147-A177-3AD203B41FA5}">
                      <a16:colId xmlns:a16="http://schemas.microsoft.com/office/drawing/2014/main" val="126655257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Marche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155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Adulte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5€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0690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-12 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Gratuit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7513652"/>
                  </a:ext>
                </a:extLst>
              </a:tr>
            </a:tbl>
          </a:graphicData>
        </a:graphic>
      </p:graphicFrame>
      <p:grpSp>
        <p:nvGrpSpPr>
          <p:cNvPr id="34" name="Groupe 33"/>
          <p:cNvGrpSpPr/>
          <p:nvPr/>
        </p:nvGrpSpPr>
        <p:grpSpPr>
          <a:xfrm>
            <a:off x="4958643" y="211602"/>
            <a:ext cx="1943608" cy="2354617"/>
            <a:chOff x="-806" y="209600"/>
            <a:chExt cx="2402070" cy="2302006"/>
          </a:xfrm>
        </p:grpSpPr>
        <p:sp>
          <p:nvSpPr>
            <p:cNvPr id="35" name="Rectangle 135"/>
            <p:cNvSpPr>
              <a:spLocks noChangeArrowheads="1"/>
            </p:cNvSpPr>
            <p:nvPr/>
          </p:nvSpPr>
          <p:spPr bwMode="auto">
            <a:xfrm>
              <a:off x="-806" y="209600"/>
              <a:ext cx="2402070" cy="230200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36000" rIns="54000"/>
            <a:lstStyle/>
            <a:p>
              <a:pPr algn="r" eaLnBrk="1" hangingPunct="1">
                <a:defRPr/>
              </a:pPr>
              <a:endParaRPr lang="fr-FR" sz="1200" b="1" dirty="0">
                <a:latin typeface="Arial Black" pitchFamily="34" charset="0"/>
              </a:endParaRPr>
            </a:p>
            <a:p>
              <a:pPr algn="r" eaLnBrk="1" hangingPunct="1">
                <a:defRPr/>
              </a:pPr>
              <a:r>
                <a:rPr lang="fr-FR" sz="1800" b="1" dirty="0">
                  <a:latin typeface="Arial Black" pitchFamily="34" charset="0"/>
                </a:rPr>
                <a:t>JEANJEAN SAS</a:t>
              </a:r>
            </a:p>
            <a:p>
              <a:pPr algn="r" eaLnBrk="1" hangingPunct="1">
                <a:defRPr/>
              </a:pPr>
              <a:r>
                <a:rPr lang="fr-FR" sz="1800" b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itchFamily="66" charset="0"/>
                </a:rPr>
                <a:t> </a:t>
              </a:r>
            </a:p>
            <a:p>
              <a:pPr algn="r" eaLnBrk="1" hangingPunct="1">
                <a:defRPr/>
              </a:pPr>
              <a:endParaRPr lang="fr-FR" sz="1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endParaRPr>
            </a:p>
            <a:p>
              <a:pPr algn="r" eaLnBrk="1" hangingPunct="1">
                <a:defRPr/>
              </a:pPr>
              <a:endParaRPr lang="fr-FR" sz="1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endParaRPr>
            </a:p>
            <a:p>
              <a:pPr algn="r" eaLnBrk="1" hangingPunct="1">
                <a:defRPr/>
              </a:pPr>
              <a:endParaRPr lang="fr-FR" sz="1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endParaRPr>
            </a:p>
            <a:p>
              <a:pPr algn="r" eaLnBrk="1" hangingPunct="1">
                <a:defRPr/>
              </a:pPr>
              <a:r>
                <a:rPr lang="fr-FR" sz="1100" b="1" dirty="0"/>
                <a:t>ZA de la </a:t>
              </a:r>
              <a:r>
                <a:rPr lang="fr-FR" sz="1100" b="1" dirty="0" err="1"/>
                <a:t>Cruizille</a:t>
              </a:r>
              <a:br>
                <a:rPr lang="fr-FR" sz="1100" b="1" dirty="0"/>
              </a:br>
              <a:r>
                <a:rPr lang="fr-FR" sz="1100" b="1" dirty="0"/>
                <a:t>38090 Villefontaine</a:t>
              </a:r>
              <a:br>
                <a:rPr lang="fr-FR" sz="1100" b="1" dirty="0"/>
              </a:br>
              <a:r>
                <a:rPr lang="fr-FR" sz="1100" b="1" dirty="0"/>
                <a:t>  Tél. : 04 74 96 23 86</a:t>
              </a:r>
            </a:p>
            <a:p>
              <a:pPr algn="r" eaLnBrk="1" hangingPunct="1">
                <a:defRPr/>
              </a:pPr>
              <a:r>
                <a:rPr lang="fr-FR" sz="1100" b="1" dirty="0"/>
                <a:t>Fax : 04 74 96 41 13</a:t>
              </a:r>
              <a:br>
                <a:rPr lang="fr-FR" sz="1100" b="1" dirty="0"/>
              </a:br>
              <a:r>
                <a:rPr lang="fr-FR" sz="1100" b="1" dirty="0"/>
                <a:t>secretariat@jeanjeanelectricite.com</a:t>
              </a:r>
              <a:endParaRPr lang="fr-FR" sz="1050" b="1" dirty="0">
                <a:latin typeface="Arial" charset="0"/>
              </a:endParaRPr>
            </a:p>
          </p:txBody>
        </p:sp>
        <p:pic>
          <p:nvPicPr>
            <p:cNvPr id="43" name="Imag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79" y="934567"/>
              <a:ext cx="1080120" cy="7506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8" name="Image 47"/>
          <p:cNvPicPr preferRelativeResize="0"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795" y="5238476"/>
            <a:ext cx="4572000" cy="1943162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4A2C47D-1A74-40D1-B378-18D21121CC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41" y="9124317"/>
            <a:ext cx="3481948" cy="1388911"/>
          </a:xfrm>
          <a:prstGeom prst="rect">
            <a:avLst/>
          </a:prstGeom>
        </p:spPr>
      </p:pic>
      <p:pic>
        <p:nvPicPr>
          <p:cNvPr id="56" name="Image 55">
            <a:extLst>
              <a:ext uri="{FF2B5EF4-FFF2-40B4-BE49-F238E27FC236}">
                <a16:creationId xmlns:a16="http://schemas.microsoft.com/office/drawing/2014/main" id="{7AF3C1F3-FDF0-4546-9FDA-FA7DC051F4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4" t="18596" r="45948" b="62943"/>
          <a:stretch/>
        </p:blipFill>
        <p:spPr>
          <a:xfrm>
            <a:off x="5040381" y="3341133"/>
            <a:ext cx="2280908" cy="15140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7" name="Picture 2">
            <a:extLst>
              <a:ext uri="{FF2B5EF4-FFF2-40B4-BE49-F238E27FC236}">
                <a16:creationId xmlns:a16="http://schemas.microsoft.com/office/drawing/2014/main" id="{25096B83-8916-470D-85B3-82C92C455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188" y="9148719"/>
            <a:ext cx="1870064" cy="1387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Image 58">
            <a:extLst>
              <a:ext uri="{FF2B5EF4-FFF2-40B4-BE49-F238E27FC236}">
                <a16:creationId xmlns:a16="http://schemas.microsoft.com/office/drawing/2014/main" id="{F01CD8F8-F49E-4AB1-BD69-ECF9F842AA1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82" y="592149"/>
            <a:ext cx="3826093" cy="24320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B7FB61E-E65F-4059-947A-5CDB0D4A55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59044" y="7872398"/>
            <a:ext cx="4451268" cy="2503838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1AFCAE5-3A9F-0912-6ABC-7A3CBE619E6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4736" y="3454938"/>
            <a:ext cx="3503062" cy="243201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9EA547E-45D6-DCEF-A399-BC5F4125765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95531" y="443606"/>
            <a:ext cx="2788164" cy="1786867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CE6BA3BD-EEA8-77F9-F1DD-EFC581FA025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81670" y="5634984"/>
            <a:ext cx="4839946" cy="1196303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DAD56FD-2B92-E939-B554-3E1FB27174A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30486" y="7455093"/>
            <a:ext cx="4495800" cy="10668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FC5C035-C411-5C94-565A-457869A2F2A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37" y="6503738"/>
            <a:ext cx="3064513" cy="235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19287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1273</TotalTime>
  <Words>131</Words>
  <Application>Microsoft Office PowerPoint</Application>
  <PresentationFormat>Personnalisé</PresentationFormat>
  <Paragraphs>41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9" baseType="lpstr">
      <vt:lpstr>Arial</vt:lpstr>
      <vt:lpstr>Arial Black</vt:lpstr>
      <vt:lpstr>Calibri</vt:lpstr>
      <vt:lpstr>Calibri Light</vt:lpstr>
      <vt:lpstr>Comic Sans MS</vt:lpstr>
      <vt:lpstr>Times New Roman</vt:lpstr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FRANCK BRIZIN</dc:creator>
  <cp:lastModifiedBy>ARMANET Raphael (FRET SNCF / USINE CENTRE EST / POLE INGENIERIE)</cp:lastModifiedBy>
  <cp:revision>103</cp:revision>
  <cp:lastPrinted>2024-02-13T06:35:00Z</cp:lastPrinted>
  <dcterms:created xsi:type="dcterms:W3CDTF">2019-02-17T18:44:24Z</dcterms:created>
  <dcterms:modified xsi:type="dcterms:W3CDTF">2024-02-13T06:35:24Z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c8d3f7c8-5c4b-4ab6-9486-a0a9eb08efa7_Enabled">
    <vt:lpwstr>true</vt:lpwstr>
  </property>
  <property fmtid="{D5CDD505-2E9C-101B-9397-08002B2CF9AE}" pid="3" name="MSIP_Label_c8d3f7c8-5c4b-4ab6-9486-a0a9eb08efa7_SetDate">
    <vt:lpwstr>2024-02-13T06:35:05Z</vt:lpwstr>
  </property>
  <property fmtid="{D5CDD505-2E9C-101B-9397-08002B2CF9AE}" pid="4" name="MSIP_Label_c8d3f7c8-5c4b-4ab6-9486-a0a9eb08efa7_Method">
    <vt:lpwstr>Standard</vt:lpwstr>
  </property>
  <property fmtid="{D5CDD505-2E9C-101B-9397-08002B2CF9AE}" pid="5" name="MSIP_Label_c8d3f7c8-5c4b-4ab6-9486-a0a9eb08efa7_Name">
    <vt:lpwstr>Interne - Groupe</vt:lpwstr>
  </property>
  <property fmtid="{D5CDD505-2E9C-101B-9397-08002B2CF9AE}" pid="6" name="MSIP_Label_c8d3f7c8-5c4b-4ab6-9486-a0a9eb08efa7_SiteId">
    <vt:lpwstr>4a7c8238-5799-4b16-9fc6-9ad8fce5a7d9</vt:lpwstr>
  </property>
  <property fmtid="{D5CDD505-2E9C-101B-9397-08002B2CF9AE}" pid="7" name="MSIP_Label_c8d3f7c8-5c4b-4ab6-9486-a0a9eb08efa7_ActionId">
    <vt:lpwstr>8937d4ca-65dd-40ca-be58-554137b2c73a</vt:lpwstr>
  </property>
  <property fmtid="{D5CDD505-2E9C-101B-9397-08002B2CF9AE}" pid="8" name="MSIP_Label_c8d3f7c8-5c4b-4ab6-9486-a0a9eb08efa7_ContentBits">
    <vt:lpwstr>2</vt:lpwstr>
  </property>
</Properties>
</file>